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5" r:id="rId6"/>
    <p:sldId id="266" r:id="rId7"/>
    <p:sldId id="267" r:id="rId8"/>
    <p:sldId id="268" r:id="rId9"/>
    <p:sldId id="269" r:id="rId10"/>
    <p:sldId id="260" r:id="rId11"/>
    <p:sldId id="261" r:id="rId12"/>
    <p:sldId id="262" r:id="rId13"/>
    <p:sldId id="271" r:id="rId14"/>
    <p:sldId id="264" r:id="rId15"/>
    <p:sldId id="263" r:id="rId16"/>
    <p:sldId id="281" r:id="rId17"/>
    <p:sldId id="275" r:id="rId18"/>
    <p:sldId id="277" r:id="rId19"/>
    <p:sldId id="278" r:id="rId20"/>
    <p:sldId id="276" r:id="rId21"/>
    <p:sldId id="279" r:id="rId22"/>
    <p:sldId id="280" r:id="rId23"/>
    <p:sldId id="270" r:id="rId24"/>
    <p:sldId id="274" r:id="rId25"/>
    <p:sldId id="273" r:id="rId26"/>
    <p:sldId id="272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4" autoAdjust="0"/>
    <p:restoredTop sz="94660"/>
  </p:normalViewPr>
  <p:slideViewPr>
    <p:cSldViewPr snapToGrid="0">
      <p:cViewPr>
        <p:scale>
          <a:sx n="70" d="100"/>
          <a:sy n="70" d="100"/>
        </p:scale>
        <p:origin x="324" y="-105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81562B3-5B81-4E6B-BE2B-B3D15E3F62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92ECD13F-205A-42F6-BD1F-A994B48CF4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7DA19061-CE2B-44F6-89A9-3932263688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7BCBC-D7D1-45FA-8477-8FEC24E6D088}" type="datetimeFigureOut">
              <a:rPr lang="en-US" smtClean="0"/>
              <a:t>5/4/2021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3D56C277-29C2-4608-9DA9-4803AF5FF4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36727E55-831A-43D6-AE26-0241FA5348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C30E2-37B7-4598-8745-D5199AAE6CD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2954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36515C8-3B67-4E1B-9CBA-920C708250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A9D3952A-AFAB-4EF5-AEC6-B0F382C61A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9177A243-678D-449D-8563-83EA407A35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7BCBC-D7D1-45FA-8477-8FEC24E6D088}" type="datetimeFigureOut">
              <a:rPr lang="en-US" smtClean="0"/>
              <a:t>5/4/2021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2AC3FEF5-6565-4C2F-A6AB-F2873012A2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50E6083A-457C-4A59-9EEA-823064CF7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C30E2-37B7-4598-8745-D5199AAE6CD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6898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="" xmlns:a16="http://schemas.microsoft.com/office/drawing/2014/main" id="{5833FB4B-4B4C-48DB-9192-8F1B0F14ACF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BD6004C3-0DC6-40F6-8D70-B854818CC8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0AADD879-7AF7-452D-A8D0-820DD6811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7BCBC-D7D1-45FA-8477-8FEC24E6D088}" type="datetimeFigureOut">
              <a:rPr lang="en-US" smtClean="0"/>
              <a:t>5/4/2021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D7B393EB-5271-4896-BAFE-C8C0EB2B76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89D66505-5D40-49F3-AA3C-3DFE678738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C30E2-37B7-4598-8745-D5199AAE6CD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4446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9D3355D-E032-426F-B6A3-98DDB30680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1F2BD7A2-F991-4E14-91D1-1FCA98946E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4BB30BF1-4793-4735-AA88-F825DE30C4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7BCBC-D7D1-45FA-8477-8FEC24E6D088}" type="datetimeFigureOut">
              <a:rPr lang="en-US" smtClean="0"/>
              <a:t>5/4/2021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194BF509-9064-46E7-8C87-30D70F9017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F6DA378-0AD6-42FF-ACB1-1B24378DC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C30E2-37B7-4598-8745-D5199AAE6CD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298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2DBA658-2EBE-44A8-B713-3F11038FD9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1E39B9B3-87FB-454F-9796-AA00626C74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36B60A59-4AA5-4AB4-AB31-FD0D6A738A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7BCBC-D7D1-45FA-8477-8FEC24E6D088}" type="datetimeFigureOut">
              <a:rPr lang="en-US" smtClean="0"/>
              <a:t>5/4/2021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ACC73B0C-25EB-4D65-A414-236D2AD422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D24791CE-40F6-4095-AA9C-639F0A62A0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C30E2-37B7-4598-8745-D5199AAE6CD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6860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2E640E6-38DC-4990-929C-3E53FEE07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0861D319-987B-4870-9141-1888F42257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5A104945-A815-4130-B724-D4756B0CFA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3B40436D-45EC-4ABF-A84E-D5F3D0F159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7BCBC-D7D1-45FA-8477-8FEC24E6D088}" type="datetimeFigureOut">
              <a:rPr lang="en-US" smtClean="0"/>
              <a:t>5/4/2021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6625546F-FE02-4F37-AD23-A55385DC6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40714FA0-CB29-4ED5-AA00-58E5B0C4B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C30E2-37B7-4598-8745-D5199AAE6CD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1381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0551B46-986B-4CE4-9DB9-0659981EC6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A7BE6F90-F1E2-4B1A-A7C9-69C802C74C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553006A0-AE79-405F-BC38-4D0AA6A03F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A8A343AC-8BCE-40D6-9983-0F152A15CB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ED40711C-2908-4AF9-8F69-51027AAC8A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D407E32F-F66F-4438-9115-62772370F9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7BCBC-D7D1-45FA-8477-8FEC24E6D088}" type="datetimeFigureOut">
              <a:rPr lang="en-US" smtClean="0"/>
              <a:t>5/4/2021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4E8B14C3-6F4C-44DD-BB2F-CAE3032385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526020DD-6014-406B-98C1-A9D2EA667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C30E2-37B7-4598-8745-D5199AAE6CD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01281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77B9BBA-DE2C-4008-95D1-FDAA793AC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E222259D-F39E-47FC-BEC3-AEB8AC747A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7BCBC-D7D1-45FA-8477-8FEC24E6D088}" type="datetimeFigureOut">
              <a:rPr lang="en-US" smtClean="0"/>
              <a:t>5/4/2021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CC0A6B91-6F95-47D3-A540-A1A8C5F0E1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A4E79BFE-FEC7-4147-BF12-7BA69EA19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C30E2-37B7-4598-8745-D5199AAE6CD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1749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8B45D4E6-3951-4436-8847-4397EBD532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7BCBC-D7D1-45FA-8477-8FEC24E6D088}" type="datetimeFigureOut">
              <a:rPr lang="en-US" smtClean="0"/>
              <a:t>5/4/2021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9CBDB7B1-2035-41A5-9802-AF3E3E97D1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A45DDA2C-BD55-4445-B914-B398355388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C30E2-37B7-4598-8745-D5199AAE6CD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8773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06BB9DF-35B6-4B3C-A81C-9C652C3572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81810E66-182F-4D31-93A3-CC5B7658DC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5F589E87-9B2B-4281-83AE-40F6964DB3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B1F3A856-DD9F-41C8-87F5-2B428E534F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7BCBC-D7D1-45FA-8477-8FEC24E6D088}" type="datetimeFigureOut">
              <a:rPr lang="en-US" smtClean="0"/>
              <a:t>5/4/2021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6BCA25A0-F69F-4204-B4E3-1F7906344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9C1177EB-A34B-4C6F-B04B-35902512A6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C30E2-37B7-4598-8745-D5199AAE6CD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6108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12AEB85-6AFA-4A8C-804C-D17C5C85B3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6CE5EB4B-501D-40B4-8DEC-E57192655CC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7B512C39-AA47-48C6-B610-D91F186C43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EC6C0571-BA94-48B2-9A92-0C84C46B64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7BCBC-D7D1-45FA-8477-8FEC24E6D088}" type="datetimeFigureOut">
              <a:rPr lang="en-US" smtClean="0"/>
              <a:t>5/4/2021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3AB66EE5-360F-4640-B08A-6CF86BBF5E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88173540-E8FC-4A18-B4E1-2A74D9DD5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C30E2-37B7-4598-8745-D5199AAE6CD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8506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954898A0-153F-46C2-BF8C-BF9846BD6C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080ACAC2-56C6-42C4-9184-DF6888C1CD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9854214E-D285-495A-9A06-6701E063E4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87BCBC-D7D1-45FA-8477-8FEC24E6D088}" type="datetimeFigureOut">
              <a:rPr lang="en-US" smtClean="0"/>
              <a:t>5/4/2021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E5A0C0E7-D5BD-4F92-BC9E-703100B098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B74E5F61-AAFE-41CC-B55B-8144A4E28B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BC30E2-37B7-4598-8745-D5199AAE6CD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9074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dryad.org/stash/faq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document/d/101CBT2GUFirWMFm_pHwYSdolv_xV4OsDa3H95RNpcmU/edit" TargetMode="External"/><Relationship Id="rId2" Type="http://schemas.openxmlformats.org/officeDocument/2006/relationships/hyperlink" Target="https://github.com/rdmanzanedo/Open-Data-MeadoWatch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B4CD00D-E266-42A1-877E-13D6887658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483268" y="1106530"/>
            <a:ext cx="7620000" cy="2387600"/>
          </a:xfrm>
        </p:spPr>
        <p:txBody>
          <a:bodyPr>
            <a:normAutofit/>
          </a:bodyPr>
          <a:lstStyle/>
          <a:p>
            <a:r>
              <a:rPr lang="de-CH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Open MeadoWatch</a:t>
            </a:r>
            <a:endParaRPr lang="en-US" sz="5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013AC020-E42B-404A-B702-AABE20BA3C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7464" y="3794543"/>
            <a:ext cx="5538536" cy="1655762"/>
          </a:xfrm>
        </p:spPr>
        <p:txBody>
          <a:bodyPr/>
          <a:lstStyle/>
          <a:p>
            <a:r>
              <a:rPr lang="en-US" sz="1800" i="1" u="none" strike="noStrike" dirty="0" err="1">
                <a:solidFill>
                  <a:srgbClr val="000000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MeadoWatch</a:t>
            </a:r>
            <a:r>
              <a:rPr lang="en-US" sz="1800" i="1" u="none" strike="noStrike" dirty="0">
                <a:solidFill>
                  <a:srgbClr val="000000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: a long-term citizen-science phenological database of Mount Rainier Alpine Meadows</a:t>
            </a:r>
            <a:endParaRPr lang="en-US" i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63A5DBFF-391F-4004-BFB6-50310C8378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1354" y="0"/>
            <a:ext cx="45691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560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="" xmlns:a16="http://schemas.microsoft.com/office/drawing/2014/main" id="{192E6758-9BC5-4A17-88BB-02B2F95D099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152" y="1019509"/>
            <a:ext cx="11575695" cy="5838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="" xmlns:a16="http://schemas.microsoft.com/office/drawing/2014/main" id="{D40E673E-2E43-4F18-BD7C-07E20E5BF5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1325563"/>
          </a:xfrm>
        </p:spPr>
        <p:txBody>
          <a:bodyPr/>
          <a:lstStyle/>
          <a:p>
            <a:r>
              <a:rPr lang="de-CH" dirty="0">
                <a:latin typeface="Segoe UI Light" panose="020B0502040204020203" pitchFamily="34" charset="0"/>
                <a:cs typeface="Segoe UI Light" panose="020B0502040204020203" pitchFamily="34" charset="0"/>
              </a:rPr>
              <a:t>Location, temporal replication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961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AEF035B-8CC4-43CE-B99B-4E75095E4E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="" xmlns:a16="http://schemas.microsoft.com/office/drawing/2014/main" id="{2C397883-6EE1-4CB4-9793-5E3275F8931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1622" y="283994"/>
            <a:ext cx="7820378" cy="6574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="" xmlns:a16="http://schemas.microsoft.com/office/drawing/2014/main" id="{0B0BBA4B-D8B2-459A-8D43-E33B4618DB9B}"/>
              </a:ext>
            </a:extLst>
          </p:cNvPr>
          <p:cNvSpPr txBox="1">
            <a:spLocks/>
          </p:cNvSpPr>
          <p:nvPr/>
        </p:nvSpPr>
        <p:spPr>
          <a:xfrm>
            <a:off x="320841" y="2442411"/>
            <a:ext cx="405078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CH" dirty="0">
                <a:latin typeface="Segoe UI Light" panose="020B0502040204020203" pitchFamily="34" charset="0"/>
                <a:cs typeface="Segoe UI Light" panose="020B0502040204020203" pitchFamily="34" charset="0"/>
              </a:rPr>
              <a:t>Species comp. +</a:t>
            </a:r>
          </a:p>
          <a:p>
            <a:r>
              <a:rPr lang="de-CH" dirty="0">
                <a:latin typeface="Segoe UI Light" panose="020B0502040204020203" pitchFamily="34" charset="0"/>
                <a:cs typeface="Segoe UI Light" panose="020B0502040204020203" pitchFamily="34" charset="0"/>
              </a:rPr>
              <a:t>Plot visual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1386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782CDA0-EE81-4F92-9016-910557033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8084AA30-A6FF-4699-B5D2-559E57F35E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="" xmlns:a16="http://schemas.microsoft.com/office/drawing/2014/main" id="{D306C674-3AC4-4741-A5BD-A96BEE30B1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6884" y="118420"/>
            <a:ext cx="8041105" cy="6739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="" xmlns:a16="http://schemas.microsoft.com/office/drawing/2014/main" id="{F3387C86-89D3-4A4E-A860-ABAE1068454E}"/>
              </a:ext>
            </a:extLst>
          </p:cNvPr>
          <p:cNvSpPr txBox="1">
            <a:spLocks/>
          </p:cNvSpPr>
          <p:nvPr/>
        </p:nvSpPr>
        <p:spPr>
          <a:xfrm>
            <a:off x="320841" y="2442411"/>
            <a:ext cx="405078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CH" dirty="0">
                <a:latin typeface="Segoe UI Light" panose="020B0502040204020203" pitchFamily="34" charset="0"/>
                <a:cs typeface="Segoe UI Light" panose="020B0502040204020203" pitchFamily="34" charset="0"/>
              </a:rPr>
              <a:t>Temporal </a:t>
            </a:r>
          </a:p>
          <a:p>
            <a:r>
              <a:rPr lang="de-CH" dirty="0">
                <a:latin typeface="Segoe UI Light" panose="020B0502040204020203" pitchFamily="34" charset="0"/>
                <a:cs typeface="Segoe UI Light" panose="020B0502040204020203" pitchFamily="34" charset="0"/>
              </a:rPr>
              <a:t>resolution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792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C5E1B6B-A64D-4D8B-8713-AC7AF3242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21ECCBCD-8067-493E-83FE-C587C25DFB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/>
              <a:t>AJI’s Shinny app to explore phenological curves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6243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29C5A88-5C13-4587-9BF5-E7346CB45A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DA7C56B9-1608-4DDF-9CE0-D3BAABCD74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D3E22F07-CB75-43D1-9E8B-6B16C889D7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6089" y="436386"/>
            <a:ext cx="9068060" cy="62517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="" xmlns:a16="http://schemas.microsoft.com/office/drawing/2014/main" id="{F7E239A6-1E77-4F4A-B7C5-FC832CD9C8A6}"/>
              </a:ext>
            </a:extLst>
          </p:cNvPr>
          <p:cNvSpPr txBox="1">
            <a:spLocks/>
          </p:cNvSpPr>
          <p:nvPr/>
        </p:nvSpPr>
        <p:spPr>
          <a:xfrm>
            <a:off x="838199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CH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Comparison sci vs. cit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="" xmlns:a16="http://schemas.microsoft.com/office/drawing/2014/main" id="{F7E239A6-1E77-4F4A-B7C5-FC832CD9C8A6}"/>
              </a:ext>
            </a:extLst>
          </p:cNvPr>
          <p:cNvSpPr txBox="1">
            <a:spLocks/>
          </p:cNvSpPr>
          <p:nvPr/>
        </p:nvSpPr>
        <p:spPr>
          <a:xfrm>
            <a:off x="4256321" y="1690009"/>
            <a:ext cx="348342" cy="2803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CH" sz="900" b="1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GB</a:t>
            </a:r>
            <a:endParaRPr lang="en-US" sz="900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="" xmlns:a16="http://schemas.microsoft.com/office/drawing/2014/main" id="{F7E239A6-1E77-4F4A-B7C5-FC832CD9C8A6}"/>
              </a:ext>
            </a:extLst>
          </p:cNvPr>
          <p:cNvSpPr txBox="1">
            <a:spLocks/>
          </p:cNvSpPr>
          <p:nvPr/>
        </p:nvSpPr>
        <p:spPr>
          <a:xfrm>
            <a:off x="5593538" y="1698172"/>
            <a:ext cx="348342" cy="2803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CH" sz="900" b="1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RL</a:t>
            </a:r>
            <a:endParaRPr lang="en-US" sz="900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7471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="" xmlns:a16="http://schemas.microsoft.com/office/drawing/2014/main" id="{0C0281C7-3CA7-4178-AF10-463E8A404DA5}"/>
              </a:ext>
            </a:extLst>
          </p:cNvPr>
          <p:cNvSpPr txBox="1">
            <a:spLocks/>
          </p:cNvSpPr>
          <p:nvPr/>
        </p:nvSpPr>
        <p:spPr>
          <a:xfrm>
            <a:off x="838199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CH" dirty="0">
                <a:latin typeface="Segoe UI Light" panose="020B0502040204020203" pitchFamily="34" charset="0"/>
                <a:cs typeface="Segoe UI Light" panose="020B0502040204020203" pitchFamily="34" charset="0"/>
              </a:rPr>
              <a:t>Comparison sci vs. cit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3 CuadroTexto"/>
              <p:cNvSpPr txBox="1"/>
              <p:nvPr/>
            </p:nvSpPr>
            <p:spPr>
              <a:xfrm>
                <a:off x="7723275" y="1923521"/>
                <a:ext cx="4468723" cy="5550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latin typeface="Cambria Math"/>
                        </a:rPr>
                        <m:t>𝐴𝑐𝑐</m:t>
                      </m:r>
                      <m:r>
                        <a:rPr lang="en-GB" sz="1600" b="0" i="1" smtClean="0">
                          <a:latin typeface="Cambria Math"/>
                        </a:rPr>
                        <m:t>= </m:t>
                      </m:r>
                      <m:f>
                        <m:fPr>
                          <m:ctrlPr>
                            <a:rPr lang="en-GB" sz="16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GB" sz="1600" b="0" i="1" smtClean="0">
                              <a:latin typeface="Cambria Math"/>
                            </a:rPr>
                            <m:t>𝑆𝑌</m:t>
                          </m:r>
                          <m:r>
                            <a:rPr lang="en-GB" sz="1600" b="0" i="1" smtClean="0">
                              <a:latin typeface="Cambria Math"/>
                            </a:rPr>
                            <m:t>.</m:t>
                          </m:r>
                          <m:r>
                            <a:rPr lang="en-GB" sz="1600" b="0" i="1" smtClean="0">
                              <a:latin typeface="Cambria Math"/>
                            </a:rPr>
                            <m:t>𝐶𝑌</m:t>
                          </m:r>
                          <m:r>
                            <a:rPr lang="en-GB" sz="1600" b="0" i="1" smtClean="0">
                              <a:latin typeface="Cambria Math"/>
                            </a:rPr>
                            <m:t>+</m:t>
                          </m:r>
                          <m:r>
                            <a:rPr lang="en-GB" sz="1600" b="0" i="1" smtClean="0">
                              <a:latin typeface="Cambria Math"/>
                            </a:rPr>
                            <m:t>𝑆𝑁</m:t>
                          </m:r>
                          <m:r>
                            <a:rPr lang="en-GB" sz="1600" b="0" i="1" smtClean="0">
                              <a:latin typeface="Cambria Math"/>
                            </a:rPr>
                            <m:t>.</m:t>
                          </m:r>
                          <m:r>
                            <a:rPr lang="en-GB" sz="1600" b="0" i="1" smtClean="0">
                              <a:latin typeface="Cambria Math"/>
                            </a:rPr>
                            <m:t>𝐶𝑁</m:t>
                          </m:r>
                        </m:num>
                        <m:den>
                          <m:r>
                            <a:rPr lang="en-GB" sz="1600" b="0" i="1" smtClean="0">
                              <a:latin typeface="Cambria Math"/>
                            </a:rPr>
                            <m:t>𝑇𝑜𝑡𝑎𝑙</m:t>
                          </m:r>
                        </m:den>
                      </m:f>
                      <m:r>
                        <a:rPr lang="en-GB" sz="1600" b="0" i="1" smtClean="0">
                          <a:latin typeface="Cambria Math"/>
                        </a:rPr>
                        <m:t>= </m:t>
                      </m:r>
                      <m:f>
                        <m:fPr>
                          <m:ctrlPr>
                            <a:rPr lang="en-GB" sz="16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GB" sz="1600" b="0" i="1" smtClean="0">
                              <a:latin typeface="Cambria Math"/>
                            </a:rPr>
                            <m:t>𝑆𝑐𝑖</m:t>
                          </m:r>
                          <m:r>
                            <a:rPr lang="en-GB" sz="1600" b="0" i="1" smtClean="0">
                              <a:latin typeface="Cambria Math"/>
                            </a:rPr>
                            <m:t>−</m:t>
                          </m:r>
                          <m:r>
                            <a:rPr lang="en-GB" sz="1600" b="0" i="1" smtClean="0">
                              <a:latin typeface="Cambria Math"/>
                            </a:rPr>
                            <m:t>𝐶𝑖𝑡</m:t>
                          </m:r>
                          <m:r>
                            <a:rPr lang="en-GB" sz="1600" b="0" i="1" smtClean="0">
                              <a:latin typeface="Cambria Math"/>
                            </a:rPr>
                            <m:t> </m:t>
                          </m:r>
                          <m:r>
                            <a:rPr lang="en-GB" sz="1600" b="0" i="1" smtClean="0">
                              <a:latin typeface="Cambria Math"/>
                            </a:rPr>
                            <m:t>𝑎𝑔𝑟𝑒𝑒𝑚𝑒𝑛𝑡</m:t>
                          </m:r>
                        </m:num>
                        <m:den>
                          <m:r>
                            <a:rPr lang="en-GB" sz="1600" b="0" i="1" smtClean="0">
                              <a:latin typeface="Cambria Math"/>
                            </a:rPr>
                            <m:t>𝑇𝑜𝑡𝑎𝑙</m:t>
                          </m:r>
                        </m:den>
                      </m:f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4" name="3 CuadroTexto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3275" y="1923521"/>
                <a:ext cx="4468723" cy="555024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6 CuadroTexto"/>
              <p:cNvSpPr txBox="1"/>
              <p:nvPr/>
            </p:nvSpPr>
            <p:spPr>
              <a:xfrm>
                <a:off x="7723275" y="3089516"/>
                <a:ext cx="4587731" cy="5981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latin typeface="Cambria Math"/>
                        </a:rPr>
                        <m:t>𝑆𝑒𝑛</m:t>
                      </m:r>
                      <m:r>
                        <a:rPr lang="en-GB" sz="1600" b="0" i="1" smtClean="0">
                          <a:latin typeface="Cambria Math"/>
                        </a:rPr>
                        <m:t>= </m:t>
                      </m:r>
                      <m:f>
                        <m:fPr>
                          <m:ctrlPr>
                            <a:rPr lang="en-GB" sz="16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GB" sz="1600" b="0" i="1" smtClean="0">
                              <a:latin typeface="Cambria Math"/>
                            </a:rPr>
                            <m:t>𝑆𝑌</m:t>
                          </m:r>
                          <m:r>
                            <a:rPr lang="en-GB" sz="1600" b="0" i="1" smtClean="0">
                              <a:latin typeface="Cambria Math"/>
                            </a:rPr>
                            <m:t>.</m:t>
                          </m:r>
                          <m:r>
                            <a:rPr lang="en-GB" sz="1600" b="0" i="1" smtClean="0">
                              <a:latin typeface="Cambria Math"/>
                            </a:rPr>
                            <m:t>𝐶𝑌</m:t>
                          </m:r>
                        </m:num>
                        <m:den>
                          <m:r>
                            <a:rPr lang="en-GB" sz="1600" b="0" i="1" smtClean="0">
                              <a:latin typeface="Cambria Math"/>
                            </a:rPr>
                            <m:t>𝑆𝑌</m:t>
                          </m:r>
                          <m:r>
                            <a:rPr lang="en-GB" sz="1600" b="0" i="1" smtClean="0">
                              <a:latin typeface="Cambria Math"/>
                            </a:rPr>
                            <m:t>.</m:t>
                          </m:r>
                          <m:r>
                            <a:rPr lang="en-GB" sz="1600" b="0" i="1" smtClean="0">
                              <a:latin typeface="Cambria Math"/>
                            </a:rPr>
                            <m:t>𝐶𝑌</m:t>
                          </m:r>
                          <m:r>
                            <a:rPr lang="en-GB" sz="1600" b="0" i="1" smtClean="0">
                              <a:latin typeface="Cambria Math"/>
                            </a:rPr>
                            <m:t>+</m:t>
                          </m:r>
                          <m:r>
                            <a:rPr lang="en-GB" sz="1600" b="0" i="1" smtClean="0">
                              <a:latin typeface="Cambria Math"/>
                            </a:rPr>
                            <m:t>𝑆𝑌</m:t>
                          </m:r>
                          <m:r>
                            <a:rPr lang="en-GB" sz="1600" b="0" i="1" smtClean="0">
                              <a:latin typeface="Cambria Math"/>
                            </a:rPr>
                            <m:t>.</m:t>
                          </m:r>
                          <m:r>
                            <a:rPr lang="en-GB" sz="1600" b="0" i="1" smtClean="0">
                              <a:latin typeface="Cambria Math"/>
                            </a:rPr>
                            <m:t>𝐶𝑁</m:t>
                          </m:r>
                        </m:den>
                      </m:f>
                      <m:r>
                        <a:rPr lang="en-GB" sz="1600" b="0" i="1" smtClean="0">
                          <a:latin typeface="Cambria Math"/>
                        </a:rPr>
                        <m:t>= </m:t>
                      </m:r>
                      <m:f>
                        <m:fPr>
                          <m:ctrlPr>
                            <a:rPr lang="en-GB" sz="16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GB" sz="1600" b="0" i="1" smtClean="0">
                              <a:latin typeface="Cambria Math"/>
                            </a:rPr>
                            <m:t>𝑇𝑟𝑢𝑒</m:t>
                          </m:r>
                          <m:r>
                            <a:rPr lang="en-GB" sz="1600" b="0" i="1" smtClean="0">
                              <a:latin typeface="Cambria Math"/>
                            </a:rPr>
                            <m:t> </m:t>
                          </m:r>
                          <m:r>
                            <a:rPr lang="en-GB" sz="1600" b="0" i="1" smtClean="0">
                              <a:latin typeface="Cambria Math"/>
                            </a:rPr>
                            <m:t>𝑃𝑜𝑠</m:t>
                          </m:r>
                        </m:num>
                        <m:den>
                          <m:r>
                            <a:rPr lang="en-GB" sz="1600" b="0" i="1" smtClean="0">
                              <a:latin typeface="Cambria Math"/>
                            </a:rPr>
                            <m:t>𝑇𝑟𝑢𝑒</m:t>
                          </m:r>
                          <m:r>
                            <a:rPr lang="en-GB" sz="1600" b="0" i="1" smtClean="0">
                              <a:latin typeface="Cambria Math"/>
                            </a:rPr>
                            <m:t> </m:t>
                          </m:r>
                          <m:r>
                            <a:rPr lang="en-GB" sz="1600" b="0" i="1" smtClean="0">
                              <a:latin typeface="Cambria Math"/>
                            </a:rPr>
                            <m:t>𝑃𝑜𝑠</m:t>
                          </m:r>
                          <m:r>
                            <a:rPr lang="en-GB" sz="1600" b="0" i="1" smtClean="0">
                              <a:latin typeface="Cambria Math"/>
                            </a:rPr>
                            <m:t>+</m:t>
                          </m:r>
                          <m:r>
                            <a:rPr lang="en-GB" sz="1600" b="0" i="1" smtClean="0">
                              <a:latin typeface="Cambria Math"/>
                            </a:rPr>
                            <m:t>𝐹𝑎𝑙𝑠𝑒</m:t>
                          </m:r>
                          <m:r>
                            <a:rPr lang="en-GB" sz="1600" b="0" i="1" smtClean="0">
                              <a:latin typeface="Cambria Math"/>
                            </a:rPr>
                            <m:t> </m:t>
                          </m:r>
                          <m:r>
                            <a:rPr lang="en-GB" sz="1600" b="0" i="1" smtClean="0">
                              <a:latin typeface="Cambria Math"/>
                            </a:rPr>
                            <m:t>𝑁𝑒𝑔</m:t>
                          </m:r>
                        </m:den>
                      </m:f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7" name="6 CuadroTexto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3275" y="3089516"/>
                <a:ext cx="4587731" cy="598177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7 CuadroTexto"/>
              <p:cNvSpPr txBox="1"/>
              <p:nvPr/>
            </p:nvSpPr>
            <p:spPr>
              <a:xfrm>
                <a:off x="7648458" y="4502855"/>
                <a:ext cx="4639988" cy="5981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latin typeface="Cambria Math"/>
                        </a:rPr>
                        <m:t>𝑆𝑝𝑒</m:t>
                      </m:r>
                      <m:r>
                        <a:rPr lang="en-GB" sz="1600" b="0" i="1" smtClean="0">
                          <a:latin typeface="Cambria Math"/>
                        </a:rPr>
                        <m:t>= </m:t>
                      </m:r>
                      <m:f>
                        <m:fPr>
                          <m:ctrlPr>
                            <a:rPr lang="en-GB" sz="16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GB" sz="1600" b="0" i="1" smtClean="0">
                              <a:latin typeface="Cambria Math"/>
                            </a:rPr>
                            <m:t>𝑆𝑁</m:t>
                          </m:r>
                          <m:r>
                            <a:rPr lang="en-GB" sz="1600" b="0" i="1" smtClean="0">
                              <a:latin typeface="Cambria Math"/>
                            </a:rPr>
                            <m:t>.</m:t>
                          </m:r>
                          <m:r>
                            <a:rPr lang="en-GB" sz="1600" b="0" i="1" smtClean="0">
                              <a:latin typeface="Cambria Math"/>
                            </a:rPr>
                            <m:t>𝐶𝑁</m:t>
                          </m:r>
                        </m:num>
                        <m:den>
                          <m:r>
                            <a:rPr lang="en-GB" sz="1600" b="0" i="1" smtClean="0">
                              <a:latin typeface="Cambria Math"/>
                            </a:rPr>
                            <m:t>𝑆𝑁</m:t>
                          </m:r>
                          <m:r>
                            <a:rPr lang="en-GB" sz="1600" b="0" i="1" smtClean="0">
                              <a:latin typeface="Cambria Math"/>
                            </a:rPr>
                            <m:t>.</m:t>
                          </m:r>
                          <m:r>
                            <a:rPr lang="en-GB" sz="1600" b="0" i="1" smtClean="0">
                              <a:latin typeface="Cambria Math"/>
                            </a:rPr>
                            <m:t>𝐶𝑁</m:t>
                          </m:r>
                          <m:r>
                            <a:rPr lang="en-GB" sz="1600" b="0" i="1" smtClean="0">
                              <a:latin typeface="Cambria Math"/>
                            </a:rPr>
                            <m:t>+</m:t>
                          </m:r>
                          <m:r>
                            <a:rPr lang="en-GB" sz="1600" b="0" i="1" smtClean="0">
                              <a:latin typeface="Cambria Math"/>
                            </a:rPr>
                            <m:t>𝑆𝑁</m:t>
                          </m:r>
                          <m:r>
                            <a:rPr lang="en-GB" sz="1600" b="0" i="1" smtClean="0">
                              <a:latin typeface="Cambria Math"/>
                            </a:rPr>
                            <m:t>.</m:t>
                          </m:r>
                          <m:r>
                            <a:rPr lang="en-GB" sz="1600" b="0" i="1" smtClean="0">
                              <a:latin typeface="Cambria Math"/>
                            </a:rPr>
                            <m:t>𝐶𝑌</m:t>
                          </m:r>
                        </m:den>
                      </m:f>
                      <m:r>
                        <a:rPr lang="en-GB" sz="1600" b="0" i="1" smtClean="0">
                          <a:latin typeface="Cambria Math"/>
                        </a:rPr>
                        <m:t>= </m:t>
                      </m:r>
                      <m:f>
                        <m:fPr>
                          <m:ctrlPr>
                            <a:rPr lang="en-GB" sz="16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GB" sz="1600" b="0" i="1" smtClean="0">
                              <a:latin typeface="Cambria Math"/>
                            </a:rPr>
                            <m:t>𝑇𝑟𝑢𝑒</m:t>
                          </m:r>
                          <m:r>
                            <a:rPr lang="en-GB" sz="1600" b="0" i="1" smtClean="0">
                              <a:latin typeface="Cambria Math"/>
                            </a:rPr>
                            <m:t> </m:t>
                          </m:r>
                          <m:r>
                            <a:rPr lang="en-GB" sz="1600" b="0" i="1" smtClean="0">
                              <a:latin typeface="Cambria Math"/>
                            </a:rPr>
                            <m:t>𝑁𝑒𝑔</m:t>
                          </m:r>
                        </m:num>
                        <m:den>
                          <m:r>
                            <a:rPr lang="en-GB" sz="1600" b="0" i="1" smtClean="0">
                              <a:latin typeface="Cambria Math"/>
                            </a:rPr>
                            <m:t>𝑇𝑟𝑢𝑒</m:t>
                          </m:r>
                          <m:r>
                            <a:rPr lang="en-GB" sz="1600" b="0" i="1" smtClean="0">
                              <a:latin typeface="Cambria Math"/>
                            </a:rPr>
                            <m:t> </m:t>
                          </m:r>
                          <m:r>
                            <a:rPr lang="en-GB" sz="1600" b="0" i="1" smtClean="0">
                              <a:latin typeface="Cambria Math"/>
                            </a:rPr>
                            <m:t>𝑁𝑒𝑔</m:t>
                          </m:r>
                          <m:r>
                            <a:rPr lang="en-GB" sz="1600" b="0" i="1" smtClean="0">
                              <a:latin typeface="Cambria Math"/>
                            </a:rPr>
                            <m:t>+</m:t>
                          </m:r>
                          <m:r>
                            <a:rPr lang="en-GB" sz="1600" b="0" i="1" smtClean="0">
                              <a:latin typeface="Cambria Math"/>
                            </a:rPr>
                            <m:t>𝐹𝑎𝑙𝑠𝑒</m:t>
                          </m:r>
                          <m:r>
                            <a:rPr lang="en-GB" sz="1600" b="0" i="1" smtClean="0">
                              <a:latin typeface="Cambria Math"/>
                            </a:rPr>
                            <m:t> </m:t>
                          </m:r>
                          <m:r>
                            <a:rPr lang="en-GB" sz="1600" b="0" i="1" smtClean="0">
                              <a:latin typeface="Cambria Math"/>
                            </a:rPr>
                            <m:t>𝑃𝑜𝑠</m:t>
                          </m:r>
                        </m:den>
                      </m:f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8" name="7 CuadroTexto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8458" y="4502855"/>
                <a:ext cx="4639988" cy="598177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itle 1">
            <a:extLst>
              <a:ext uri="{FF2B5EF4-FFF2-40B4-BE49-F238E27FC236}">
                <a16:creationId xmlns="" xmlns:a16="http://schemas.microsoft.com/office/drawing/2014/main" id="{F7E239A6-1E77-4F4A-B7C5-FC832CD9C8A6}"/>
              </a:ext>
            </a:extLst>
          </p:cNvPr>
          <p:cNvSpPr txBox="1">
            <a:spLocks/>
          </p:cNvSpPr>
          <p:nvPr/>
        </p:nvSpPr>
        <p:spPr>
          <a:xfrm>
            <a:off x="8352272" y="2276041"/>
            <a:ext cx="3872980" cy="7885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CH" sz="11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(Accuracy = proportion of accurate assessments)</a:t>
            </a:r>
            <a:endParaRPr lang="en-US" sz="11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="" xmlns:a16="http://schemas.microsoft.com/office/drawing/2014/main" id="{F7E239A6-1E77-4F4A-B7C5-FC832CD9C8A6}"/>
              </a:ext>
            </a:extLst>
          </p:cNvPr>
          <p:cNvSpPr txBox="1">
            <a:spLocks/>
          </p:cNvSpPr>
          <p:nvPr/>
        </p:nvSpPr>
        <p:spPr>
          <a:xfrm>
            <a:off x="8352272" y="3560406"/>
            <a:ext cx="3335423" cy="7885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CH" sz="11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(Sensitivity = how many of the ‘trues’ are detected)</a:t>
            </a:r>
          </a:p>
          <a:p>
            <a:r>
              <a:rPr lang="de-CH" sz="11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(low sensitivity = citizens ‘missed’ stuff)</a:t>
            </a:r>
            <a:endParaRPr lang="en-US" sz="11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="" xmlns:a16="http://schemas.microsoft.com/office/drawing/2014/main" id="{F7E239A6-1E77-4F4A-B7C5-FC832CD9C8A6}"/>
              </a:ext>
            </a:extLst>
          </p:cNvPr>
          <p:cNvSpPr txBox="1">
            <a:spLocks/>
          </p:cNvSpPr>
          <p:nvPr/>
        </p:nvSpPr>
        <p:spPr>
          <a:xfrm>
            <a:off x="8319020" y="5101032"/>
            <a:ext cx="3368675" cy="7885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CH" sz="11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(Specificity = how many of the  ‘falses’ are detected)</a:t>
            </a:r>
          </a:p>
          <a:p>
            <a:r>
              <a:rPr lang="de-CH" sz="11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(low specificity = citizens ‘imagined’ stuff)</a:t>
            </a:r>
            <a:endParaRPr lang="en-US" sz="11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2051" name="Picture 3" descr="D:\Home\Documents\GIT Projects\Open-Data-MeadoWatch2.0\Exported figures\Figure 4 - metrics accuracy_corrected_sen_spe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169" b="50000"/>
          <a:stretch/>
        </p:blipFill>
        <p:spPr bwMode="auto">
          <a:xfrm>
            <a:off x="-173037" y="1728602"/>
            <a:ext cx="7716838" cy="4452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9529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3 CuadroTexto"/>
              <p:cNvSpPr txBox="1"/>
              <p:nvPr/>
            </p:nvSpPr>
            <p:spPr>
              <a:xfrm>
                <a:off x="2836950" y="2534492"/>
                <a:ext cx="4468723" cy="5550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latin typeface="Cambria Math"/>
                        </a:rPr>
                        <m:t>𝐴𝑐𝑐</m:t>
                      </m:r>
                      <m:r>
                        <a:rPr lang="en-GB" sz="1600" b="0" i="1" smtClean="0">
                          <a:latin typeface="Cambria Math"/>
                        </a:rPr>
                        <m:t>= </m:t>
                      </m:r>
                      <m:f>
                        <m:fPr>
                          <m:ctrlPr>
                            <a:rPr lang="en-GB" sz="16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GB" sz="1600" b="0" i="1" smtClean="0">
                              <a:latin typeface="Cambria Math"/>
                            </a:rPr>
                            <m:t>𝑆𝑌</m:t>
                          </m:r>
                          <m:r>
                            <a:rPr lang="en-GB" sz="1600" b="0" i="1" smtClean="0">
                              <a:latin typeface="Cambria Math"/>
                            </a:rPr>
                            <m:t>.</m:t>
                          </m:r>
                          <m:r>
                            <a:rPr lang="en-GB" sz="1600" b="0" i="1" smtClean="0">
                              <a:latin typeface="Cambria Math"/>
                            </a:rPr>
                            <m:t>𝐶𝑌</m:t>
                          </m:r>
                          <m:r>
                            <a:rPr lang="en-GB" sz="1600" b="0" i="1" smtClean="0">
                              <a:latin typeface="Cambria Math"/>
                            </a:rPr>
                            <m:t>+</m:t>
                          </m:r>
                          <m:r>
                            <a:rPr lang="en-GB" sz="1600" b="0" i="1" smtClean="0">
                              <a:latin typeface="Cambria Math"/>
                            </a:rPr>
                            <m:t>𝑆𝑁</m:t>
                          </m:r>
                          <m:r>
                            <a:rPr lang="en-GB" sz="1600" b="0" i="1" smtClean="0">
                              <a:latin typeface="Cambria Math"/>
                            </a:rPr>
                            <m:t>.</m:t>
                          </m:r>
                          <m:r>
                            <a:rPr lang="en-GB" sz="1600" b="0" i="1" smtClean="0">
                              <a:latin typeface="Cambria Math"/>
                            </a:rPr>
                            <m:t>𝐶𝑁</m:t>
                          </m:r>
                        </m:num>
                        <m:den>
                          <m:r>
                            <a:rPr lang="en-GB" sz="1600" b="0" i="1" smtClean="0">
                              <a:latin typeface="Cambria Math"/>
                            </a:rPr>
                            <m:t>𝑇𝑜𝑡𝑎𝑙</m:t>
                          </m:r>
                        </m:den>
                      </m:f>
                      <m:r>
                        <a:rPr lang="en-GB" sz="1600" b="0" i="1" smtClean="0">
                          <a:latin typeface="Cambria Math"/>
                        </a:rPr>
                        <m:t>= </m:t>
                      </m:r>
                      <m:f>
                        <m:fPr>
                          <m:ctrlPr>
                            <a:rPr lang="en-GB" sz="16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GB" sz="1600" b="0" i="1" smtClean="0">
                              <a:latin typeface="Cambria Math"/>
                            </a:rPr>
                            <m:t>𝑆𝑐𝑖</m:t>
                          </m:r>
                          <m:r>
                            <a:rPr lang="en-GB" sz="1600" b="0" i="1" smtClean="0">
                              <a:latin typeface="Cambria Math"/>
                            </a:rPr>
                            <m:t>−</m:t>
                          </m:r>
                          <m:r>
                            <a:rPr lang="en-GB" sz="1600" b="0" i="1" smtClean="0">
                              <a:latin typeface="Cambria Math"/>
                            </a:rPr>
                            <m:t>𝐶𝑖𝑡</m:t>
                          </m:r>
                          <m:r>
                            <a:rPr lang="en-GB" sz="1600" b="0" i="1" smtClean="0">
                              <a:latin typeface="Cambria Math"/>
                            </a:rPr>
                            <m:t> </m:t>
                          </m:r>
                          <m:r>
                            <a:rPr lang="en-GB" sz="1600" b="0" i="1" smtClean="0">
                              <a:latin typeface="Cambria Math"/>
                            </a:rPr>
                            <m:t>𝑎𝑔𝑟𝑒𝑒𝑚𝑒𝑛𝑡</m:t>
                          </m:r>
                        </m:num>
                        <m:den>
                          <m:r>
                            <a:rPr lang="en-GB" sz="1600" b="0" i="1" smtClean="0">
                              <a:latin typeface="Cambria Math"/>
                            </a:rPr>
                            <m:t>𝑇𝑜𝑡𝑎𝑙</m:t>
                          </m:r>
                        </m:den>
                      </m:f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4" name="3 CuadroTexto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6950" y="2534492"/>
                <a:ext cx="4468723" cy="555024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4 CuadroTexto"/>
              <p:cNvSpPr txBox="1"/>
              <p:nvPr/>
            </p:nvSpPr>
            <p:spPr>
              <a:xfrm>
                <a:off x="2814390" y="3700486"/>
                <a:ext cx="4587731" cy="5981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latin typeface="Cambria Math"/>
                        </a:rPr>
                        <m:t>𝑆𝑒𝑛</m:t>
                      </m:r>
                      <m:r>
                        <a:rPr lang="en-GB" sz="1600" b="0" i="1" smtClean="0">
                          <a:latin typeface="Cambria Math"/>
                        </a:rPr>
                        <m:t>= </m:t>
                      </m:r>
                      <m:f>
                        <m:fPr>
                          <m:ctrlPr>
                            <a:rPr lang="en-GB" sz="16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GB" sz="1600" b="0" i="1" smtClean="0">
                              <a:latin typeface="Cambria Math"/>
                            </a:rPr>
                            <m:t>𝑆𝑌</m:t>
                          </m:r>
                          <m:r>
                            <a:rPr lang="en-GB" sz="1600" b="0" i="1" smtClean="0">
                              <a:latin typeface="Cambria Math"/>
                            </a:rPr>
                            <m:t>.</m:t>
                          </m:r>
                          <m:r>
                            <a:rPr lang="en-GB" sz="1600" b="0" i="1" smtClean="0">
                              <a:latin typeface="Cambria Math"/>
                            </a:rPr>
                            <m:t>𝐶𝑌</m:t>
                          </m:r>
                        </m:num>
                        <m:den>
                          <m:r>
                            <a:rPr lang="en-GB" sz="1600" b="0" i="1" smtClean="0">
                              <a:latin typeface="Cambria Math"/>
                            </a:rPr>
                            <m:t>𝑆𝑌</m:t>
                          </m:r>
                          <m:r>
                            <a:rPr lang="en-GB" sz="1600" b="0" i="1" smtClean="0">
                              <a:latin typeface="Cambria Math"/>
                            </a:rPr>
                            <m:t>.</m:t>
                          </m:r>
                          <m:r>
                            <a:rPr lang="en-GB" sz="1600" b="0" i="1" smtClean="0">
                              <a:latin typeface="Cambria Math"/>
                            </a:rPr>
                            <m:t>𝐶𝑌</m:t>
                          </m:r>
                          <m:r>
                            <a:rPr lang="en-GB" sz="1600" b="0" i="1" smtClean="0">
                              <a:latin typeface="Cambria Math"/>
                            </a:rPr>
                            <m:t>+</m:t>
                          </m:r>
                          <m:r>
                            <a:rPr lang="en-GB" sz="1600" b="0" i="1" smtClean="0">
                              <a:latin typeface="Cambria Math"/>
                            </a:rPr>
                            <m:t>𝑆𝑌</m:t>
                          </m:r>
                          <m:r>
                            <a:rPr lang="en-GB" sz="1600" b="0" i="1" smtClean="0">
                              <a:latin typeface="Cambria Math"/>
                            </a:rPr>
                            <m:t>.</m:t>
                          </m:r>
                          <m:r>
                            <a:rPr lang="en-GB" sz="1600" b="0" i="1" smtClean="0">
                              <a:latin typeface="Cambria Math"/>
                            </a:rPr>
                            <m:t>𝐶𝑁</m:t>
                          </m:r>
                        </m:den>
                      </m:f>
                      <m:r>
                        <a:rPr lang="en-GB" sz="1600" b="0" i="1" smtClean="0">
                          <a:latin typeface="Cambria Math"/>
                        </a:rPr>
                        <m:t>= </m:t>
                      </m:r>
                      <m:f>
                        <m:fPr>
                          <m:ctrlPr>
                            <a:rPr lang="en-GB" sz="16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GB" sz="1600" b="0" i="1" smtClean="0">
                              <a:latin typeface="Cambria Math"/>
                            </a:rPr>
                            <m:t>𝑇𝑟𝑢𝑒</m:t>
                          </m:r>
                          <m:r>
                            <a:rPr lang="en-GB" sz="1600" b="0" i="1" smtClean="0">
                              <a:latin typeface="Cambria Math"/>
                            </a:rPr>
                            <m:t> </m:t>
                          </m:r>
                          <m:r>
                            <a:rPr lang="en-GB" sz="1600" b="0" i="1" smtClean="0">
                              <a:latin typeface="Cambria Math"/>
                            </a:rPr>
                            <m:t>𝑃𝑜𝑠</m:t>
                          </m:r>
                        </m:num>
                        <m:den>
                          <m:r>
                            <a:rPr lang="en-GB" sz="1600" b="0" i="1" smtClean="0">
                              <a:latin typeface="Cambria Math"/>
                            </a:rPr>
                            <m:t>𝑇𝑟𝑢𝑒</m:t>
                          </m:r>
                          <m:r>
                            <a:rPr lang="en-GB" sz="1600" b="0" i="1" smtClean="0">
                              <a:latin typeface="Cambria Math"/>
                            </a:rPr>
                            <m:t> </m:t>
                          </m:r>
                          <m:r>
                            <a:rPr lang="en-GB" sz="1600" b="0" i="1" smtClean="0">
                              <a:latin typeface="Cambria Math"/>
                            </a:rPr>
                            <m:t>𝑃𝑜𝑠</m:t>
                          </m:r>
                          <m:r>
                            <a:rPr lang="en-GB" sz="1600" b="0" i="1" smtClean="0">
                              <a:latin typeface="Cambria Math"/>
                            </a:rPr>
                            <m:t>+</m:t>
                          </m:r>
                          <m:r>
                            <a:rPr lang="en-GB" sz="1600" b="0" i="1" smtClean="0">
                              <a:latin typeface="Cambria Math"/>
                            </a:rPr>
                            <m:t>𝐹𝑎𝑙𝑠𝑒</m:t>
                          </m:r>
                          <m:r>
                            <a:rPr lang="en-GB" sz="1600" b="0" i="1" smtClean="0">
                              <a:latin typeface="Cambria Math"/>
                            </a:rPr>
                            <m:t> </m:t>
                          </m:r>
                          <m:r>
                            <a:rPr lang="en-GB" sz="1600" b="0" i="1" smtClean="0">
                              <a:latin typeface="Cambria Math"/>
                            </a:rPr>
                            <m:t>𝑁𝑒𝑔</m:t>
                          </m:r>
                        </m:den>
                      </m:f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5" name="4 CuadroTexto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4390" y="3700486"/>
                <a:ext cx="4587731" cy="598177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5 CuadroTexto"/>
              <p:cNvSpPr txBox="1"/>
              <p:nvPr/>
            </p:nvSpPr>
            <p:spPr>
              <a:xfrm>
                <a:off x="2762133" y="5113826"/>
                <a:ext cx="4639988" cy="5981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latin typeface="Cambria Math"/>
                        </a:rPr>
                        <m:t>𝑆𝑝𝑒</m:t>
                      </m:r>
                      <m:r>
                        <a:rPr lang="en-GB" sz="1600" b="0" i="1" smtClean="0">
                          <a:latin typeface="Cambria Math"/>
                        </a:rPr>
                        <m:t>= </m:t>
                      </m:r>
                      <m:f>
                        <m:fPr>
                          <m:ctrlPr>
                            <a:rPr lang="en-GB" sz="16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GB" sz="1600" b="0" i="1" smtClean="0">
                              <a:latin typeface="Cambria Math"/>
                            </a:rPr>
                            <m:t>𝑆𝑁</m:t>
                          </m:r>
                          <m:r>
                            <a:rPr lang="en-GB" sz="1600" b="0" i="1" smtClean="0">
                              <a:latin typeface="Cambria Math"/>
                            </a:rPr>
                            <m:t>.</m:t>
                          </m:r>
                          <m:r>
                            <a:rPr lang="en-GB" sz="1600" b="0" i="1" smtClean="0">
                              <a:latin typeface="Cambria Math"/>
                            </a:rPr>
                            <m:t>𝐶𝑁</m:t>
                          </m:r>
                        </m:num>
                        <m:den>
                          <m:r>
                            <a:rPr lang="en-GB" sz="1600" b="0" i="1" smtClean="0">
                              <a:latin typeface="Cambria Math"/>
                            </a:rPr>
                            <m:t>𝑆𝑁</m:t>
                          </m:r>
                          <m:r>
                            <a:rPr lang="en-GB" sz="1600" b="0" i="1" smtClean="0">
                              <a:latin typeface="Cambria Math"/>
                            </a:rPr>
                            <m:t>.</m:t>
                          </m:r>
                          <m:r>
                            <a:rPr lang="en-GB" sz="1600" b="0" i="1" smtClean="0">
                              <a:latin typeface="Cambria Math"/>
                            </a:rPr>
                            <m:t>𝐶𝑁</m:t>
                          </m:r>
                          <m:r>
                            <a:rPr lang="en-GB" sz="1600" b="0" i="1" smtClean="0">
                              <a:latin typeface="Cambria Math"/>
                            </a:rPr>
                            <m:t>+</m:t>
                          </m:r>
                          <m:r>
                            <a:rPr lang="en-GB" sz="1600" b="0" i="1" smtClean="0">
                              <a:latin typeface="Cambria Math"/>
                            </a:rPr>
                            <m:t>𝑆𝑁</m:t>
                          </m:r>
                          <m:r>
                            <a:rPr lang="en-GB" sz="1600" b="0" i="1" smtClean="0">
                              <a:latin typeface="Cambria Math"/>
                            </a:rPr>
                            <m:t>.</m:t>
                          </m:r>
                          <m:r>
                            <a:rPr lang="en-GB" sz="1600" b="0" i="1" smtClean="0">
                              <a:latin typeface="Cambria Math"/>
                            </a:rPr>
                            <m:t>𝐶𝑌</m:t>
                          </m:r>
                        </m:den>
                      </m:f>
                      <m:r>
                        <a:rPr lang="en-GB" sz="1600" b="0" i="1" smtClean="0">
                          <a:latin typeface="Cambria Math"/>
                        </a:rPr>
                        <m:t>= </m:t>
                      </m:r>
                      <m:f>
                        <m:fPr>
                          <m:ctrlPr>
                            <a:rPr lang="en-GB" sz="16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GB" sz="1600" b="0" i="1" smtClean="0">
                              <a:latin typeface="Cambria Math"/>
                            </a:rPr>
                            <m:t>𝑇𝑟𝑢𝑒</m:t>
                          </m:r>
                          <m:r>
                            <a:rPr lang="en-GB" sz="1600" b="0" i="1" smtClean="0">
                              <a:latin typeface="Cambria Math"/>
                            </a:rPr>
                            <m:t> </m:t>
                          </m:r>
                          <m:r>
                            <a:rPr lang="en-GB" sz="1600" b="0" i="1" smtClean="0">
                              <a:latin typeface="Cambria Math"/>
                            </a:rPr>
                            <m:t>𝑁𝑒𝑔</m:t>
                          </m:r>
                        </m:num>
                        <m:den>
                          <m:r>
                            <a:rPr lang="en-GB" sz="1600" b="0" i="1" smtClean="0">
                              <a:latin typeface="Cambria Math"/>
                            </a:rPr>
                            <m:t>𝑇𝑟𝑢𝑒</m:t>
                          </m:r>
                          <m:r>
                            <a:rPr lang="en-GB" sz="1600" b="0" i="1" smtClean="0">
                              <a:latin typeface="Cambria Math"/>
                            </a:rPr>
                            <m:t> </m:t>
                          </m:r>
                          <m:r>
                            <a:rPr lang="en-GB" sz="1600" b="0" i="1" smtClean="0">
                              <a:latin typeface="Cambria Math"/>
                            </a:rPr>
                            <m:t>𝑁𝑒𝑔</m:t>
                          </m:r>
                          <m:r>
                            <a:rPr lang="en-GB" sz="1600" b="0" i="1" smtClean="0">
                              <a:latin typeface="Cambria Math"/>
                            </a:rPr>
                            <m:t>+</m:t>
                          </m:r>
                          <m:r>
                            <a:rPr lang="en-GB" sz="1600" b="0" i="1" smtClean="0">
                              <a:latin typeface="Cambria Math"/>
                            </a:rPr>
                            <m:t>𝐹𝑎𝑙𝑠𝑒</m:t>
                          </m:r>
                          <m:r>
                            <a:rPr lang="en-GB" sz="1600" b="0" i="1" smtClean="0">
                              <a:latin typeface="Cambria Math"/>
                            </a:rPr>
                            <m:t> </m:t>
                          </m:r>
                          <m:r>
                            <a:rPr lang="en-GB" sz="1600" b="0" i="1" smtClean="0">
                              <a:latin typeface="Cambria Math"/>
                            </a:rPr>
                            <m:t>𝑃𝑜𝑠</m:t>
                          </m:r>
                        </m:den>
                      </m:f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6" name="5 CuadroTexto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2133" y="5113826"/>
                <a:ext cx="4639988" cy="598177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124853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2ED0625-19EB-497C-9619-8A3A5ECEB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2C53B3B5-2BA3-4DCA-9E68-4C35E625D7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="" xmlns:a16="http://schemas.microsoft.com/office/drawing/2014/main" id="{0C0281C7-3CA7-4178-AF10-463E8A404DA5}"/>
              </a:ext>
            </a:extLst>
          </p:cNvPr>
          <p:cNvSpPr txBox="1">
            <a:spLocks/>
          </p:cNvSpPr>
          <p:nvPr/>
        </p:nvSpPr>
        <p:spPr>
          <a:xfrm>
            <a:off x="838199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CH" dirty="0">
                <a:latin typeface="Segoe UI Light" panose="020B0502040204020203" pitchFamily="34" charset="0"/>
                <a:cs typeface="Segoe UI Light" panose="020B0502040204020203" pitchFamily="34" charset="0"/>
              </a:rPr>
              <a:t>Comparison sci vs. cit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8" name="Picture 3" descr="D:\Home\Documents\GIT Projects\Open-Data-MeadoWatch2.0\Exported figures\Figure 4 - metrics accuracy_corrected_sen_spe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r="-831" b="50000"/>
          <a:stretch/>
        </p:blipFill>
        <p:spPr bwMode="auto">
          <a:xfrm>
            <a:off x="2179636" y="1180069"/>
            <a:ext cx="7975896" cy="4601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3" descr="D:\Home\Documents\GIT Projects\Open-Data-MeadoWatch2.0\Exported figures\Figure 4 - metrics accuracy_corrected_sen_spe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6" t="78132" r="77528" b="9419"/>
          <a:stretch/>
        </p:blipFill>
        <p:spPr bwMode="auto">
          <a:xfrm>
            <a:off x="9839323" y="2866508"/>
            <a:ext cx="2705101" cy="1228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2199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2ED0625-19EB-497C-9619-8A3A5ECEB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2C53B3B5-2BA3-4DCA-9E68-4C35E625D7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="" xmlns:a16="http://schemas.microsoft.com/office/drawing/2014/main" id="{0C0281C7-3CA7-4178-AF10-463E8A404DA5}"/>
              </a:ext>
            </a:extLst>
          </p:cNvPr>
          <p:cNvSpPr txBox="1">
            <a:spLocks/>
          </p:cNvSpPr>
          <p:nvPr/>
        </p:nvSpPr>
        <p:spPr>
          <a:xfrm>
            <a:off x="838199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CH" dirty="0">
                <a:latin typeface="Segoe UI Light" panose="020B0502040204020203" pitchFamily="34" charset="0"/>
                <a:cs typeface="Segoe UI Light" panose="020B0502040204020203" pitchFamily="34" charset="0"/>
              </a:rPr>
              <a:t>Comparison sci vs. cit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9" name="Picture 3" descr="D:\Home\Documents\GIT Projects\Open-Data-MeadoWatch2.0\Exported figures\Figure 4 - metrics accuracy_corrected_sen_spe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 r="49169"/>
          <a:stretch/>
        </p:blipFill>
        <p:spPr bwMode="auto">
          <a:xfrm>
            <a:off x="1676399" y="1181099"/>
            <a:ext cx="8553450" cy="4934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164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2ED0625-19EB-497C-9619-8A3A5ECEB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2C53B3B5-2BA3-4DCA-9E68-4C35E625D7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="" xmlns:a16="http://schemas.microsoft.com/office/drawing/2014/main" id="{0C0281C7-3CA7-4178-AF10-463E8A404DA5}"/>
              </a:ext>
            </a:extLst>
          </p:cNvPr>
          <p:cNvSpPr txBox="1">
            <a:spLocks/>
          </p:cNvSpPr>
          <p:nvPr/>
        </p:nvSpPr>
        <p:spPr>
          <a:xfrm>
            <a:off x="838199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CH" dirty="0">
                <a:latin typeface="Segoe UI Light" panose="020B0502040204020203" pitchFamily="34" charset="0"/>
                <a:cs typeface="Segoe UI Light" panose="020B0502040204020203" pitchFamily="34" charset="0"/>
              </a:rPr>
              <a:t>Comparison sci vs. cit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0" name="Picture 3" descr="D:\Home\Documents\GIT Projects\Open-Data-MeadoWatch2.0\Exported figures\Figure 4 - metrics accuracy_corrected_sen_spe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72" t="48264" r="-703" b="1736"/>
          <a:stretch/>
        </p:blipFill>
        <p:spPr bwMode="auto">
          <a:xfrm>
            <a:off x="2088799" y="1157857"/>
            <a:ext cx="8014400" cy="4623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3" descr="D:\Home\Documents\GIT Projects\Open-Data-MeadoWatch2.0\Exported figures\Figure 4 - metrics accuracy_corrected_sen_spe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6" t="78132" r="77528" b="9419"/>
          <a:stretch/>
        </p:blipFill>
        <p:spPr bwMode="auto">
          <a:xfrm>
            <a:off x="9820273" y="2557461"/>
            <a:ext cx="2705101" cy="1228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164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BEAF3BA-AA95-4746-99DA-EA7371D3A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>
                <a:latin typeface="Segoe UI Light" panose="020B0502040204020203" pitchFamily="34" charset="0"/>
                <a:cs typeface="Segoe UI Light" panose="020B0502040204020203" pitchFamily="34" charset="0"/>
              </a:rPr>
              <a:t>Brainstorming starting session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1519E1D7-FF04-4A11-828C-0D76C9B0A7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>
                <a:latin typeface="Segoe UI Light" panose="020B0502040204020203" pitchFamily="34" charset="0"/>
                <a:cs typeface="Segoe UI Light" panose="020B0502040204020203" pitchFamily="34" charset="0"/>
              </a:rPr>
              <a:t>Objectives of the data paper:</a:t>
            </a:r>
          </a:p>
          <a:p>
            <a:pPr lvl="1"/>
            <a:endParaRPr lang="de-CH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1"/>
            <a:r>
              <a:rPr lang="de-CH" dirty="0">
                <a:latin typeface="Segoe UI Light" panose="020B0502040204020203" pitchFamily="34" charset="0"/>
                <a:cs typeface="Segoe UI Light" panose="020B0502040204020203" pitchFamily="34" charset="0"/>
              </a:rPr>
              <a:t>make MW data available and useable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 for others</a:t>
            </a:r>
          </a:p>
          <a:p>
            <a:pPr lvl="1"/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1"/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Give an easy way to cite and give visibility to the project.</a:t>
            </a:r>
          </a:p>
          <a:p>
            <a:pPr lvl="1"/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1"/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Create a copy, open repository (updating? And living links?)</a:t>
            </a:r>
          </a:p>
          <a:p>
            <a:pPr lvl="1"/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4498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2ED0625-19EB-497C-9619-8A3A5ECEB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2C53B3B5-2BA3-4DCA-9E68-4C35E625D7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="" xmlns:a16="http://schemas.microsoft.com/office/drawing/2014/main" id="{0C0281C7-3CA7-4178-AF10-463E8A404DA5}"/>
              </a:ext>
            </a:extLst>
          </p:cNvPr>
          <p:cNvSpPr txBox="1">
            <a:spLocks/>
          </p:cNvSpPr>
          <p:nvPr/>
        </p:nvSpPr>
        <p:spPr>
          <a:xfrm>
            <a:off x="838199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CH" dirty="0">
                <a:latin typeface="Segoe UI Light" panose="020B0502040204020203" pitchFamily="34" charset="0"/>
                <a:cs typeface="Segoe UI Light" panose="020B0502040204020203" pitchFamily="34" charset="0"/>
              </a:rPr>
              <a:t>Comparison sci vs. cit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6" name="Picture 3" descr="D:\Home\Documents\GIT Projects\Open-Data-MeadoWatch2.0\Exported figures\Figure 4 - metrics accuracy_corrected_sen_spe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-1" r="356" b="-2746"/>
          <a:stretch/>
        </p:blipFill>
        <p:spPr bwMode="auto">
          <a:xfrm>
            <a:off x="0" y="-38100"/>
            <a:ext cx="12192000" cy="7373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2876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641092" cy="36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8157" y="0"/>
            <a:ext cx="5641091" cy="36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9450" y="3362325"/>
            <a:ext cx="5641091" cy="36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251193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9450" y="3204750"/>
            <a:ext cx="5641091" cy="36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2175" y="-85725"/>
            <a:ext cx="5641091" cy="36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98" y="-85725"/>
            <a:ext cx="5641091" cy="36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55453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BFE797A-08EE-48B7-965B-8BFDA7847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0" i="1" dirty="0">
                <a:solidFill>
                  <a:srgbClr val="000000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Data availability, usage, and privacy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8E41FB38-FD1C-4173-8239-FE78DB9DAA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MW raw data will be made available at the end of each growing season, after it has been quality controlled. MW data is freely available to use for any non-commercial purposes by citing this reference or the DOI to the database. Commercial uses of the database require the express authorization by the MW coordinator (currently: Prof. Dr. HilleRisLambers). To avoid any privacy issues, the identities of MW volunteers has been anonymized, being replaced by unique, semi-random sequences of numbers. </a:t>
            </a:r>
            <a:endParaRPr lang="en-US" sz="4000" b="0" dirty="0">
              <a:effectLst/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5175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latin typeface="Segoe UI Light" pitchFamily="34" charset="0"/>
                <a:cs typeface="Segoe UI Light" pitchFamily="34" charset="0"/>
              </a:rPr>
              <a:t>STRUCTURE:</a:t>
            </a:r>
            <a:endParaRPr lang="en-US" dirty="0"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 smtClean="0">
                <a:latin typeface="Segoe UI Light" pitchFamily="34" charset="0"/>
                <a:cs typeface="Segoe UI Light" pitchFamily="34" charset="0"/>
              </a:rPr>
              <a:t>Github</a:t>
            </a:r>
            <a:r>
              <a:rPr lang="en-GB" dirty="0" smtClean="0">
                <a:latin typeface="Segoe UI Light" pitchFamily="34" charset="0"/>
                <a:cs typeface="Segoe UI Light" pitchFamily="34" charset="0"/>
              </a:rPr>
              <a:t> (not updated to keep consistent with paper).</a:t>
            </a:r>
          </a:p>
          <a:p>
            <a:endParaRPr lang="en-GB" dirty="0">
              <a:latin typeface="Segoe UI Light" pitchFamily="34" charset="0"/>
              <a:cs typeface="Segoe UI Light" pitchFamily="34" charset="0"/>
            </a:endParaRPr>
          </a:p>
          <a:p>
            <a:r>
              <a:rPr lang="en-GB" dirty="0" smtClean="0">
                <a:latin typeface="Segoe UI Light" pitchFamily="34" charset="0"/>
                <a:cs typeface="Segoe UI Light" pitchFamily="34" charset="0"/>
              </a:rPr>
              <a:t>Dryad and link in text (updated annually, bi-annually with more data)</a:t>
            </a:r>
          </a:p>
          <a:p>
            <a:pPr lvl="1"/>
            <a:r>
              <a:rPr lang="en-GB" dirty="0" smtClean="0">
                <a:latin typeface="Segoe UI Light" pitchFamily="34" charset="0"/>
                <a:cs typeface="Segoe UI Light" pitchFamily="34" charset="0"/>
              </a:rPr>
              <a:t>Dryad allows to produce versions and keep the newest version on top without changing DOI</a:t>
            </a:r>
          </a:p>
          <a:p>
            <a:pPr lvl="1"/>
            <a:endParaRPr lang="en-GB" dirty="0" smtClean="0">
              <a:latin typeface="Segoe UI Light" pitchFamily="34" charset="0"/>
              <a:cs typeface="Segoe UI Light" pitchFamily="34" charset="0"/>
            </a:endParaRPr>
          </a:p>
          <a:p>
            <a:pPr lvl="1"/>
            <a:endParaRPr lang="en-GB" dirty="0">
              <a:latin typeface="Segoe UI Light" pitchFamily="34" charset="0"/>
              <a:cs typeface="Segoe UI Light" pitchFamily="34" charset="0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987" y="4749884"/>
            <a:ext cx="11784013" cy="1343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3 Rectángulo"/>
          <p:cNvSpPr/>
          <p:nvPr/>
        </p:nvSpPr>
        <p:spPr>
          <a:xfrm>
            <a:off x="8399372" y="6126993"/>
            <a:ext cx="32911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Segoe UI Light" pitchFamily="34" charset="0"/>
                <a:cs typeface="Segoe UI Light" pitchFamily="34" charset="0"/>
                <a:hlinkClick r:id="rId3"/>
              </a:rPr>
              <a:t>https://</a:t>
            </a:r>
            <a:r>
              <a:rPr lang="en-US" dirty="0" smtClean="0">
                <a:latin typeface="Segoe UI Light" pitchFamily="34" charset="0"/>
                <a:cs typeface="Segoe UI Light" pitchFamily="34" charset="0"/>
                <a:hlinkClick r:id="rId3"/>
              </a:rPr>
              <a:t>datadryad.org/stash/faq</a:t>
            </a:r>
            <a:r>
              <a:rPr lang="en-US" dirty="0" smtClean="0">
                <a:latin typeface="Segoe UI Light" pitchFamily="34" charset="0"/>
                <a:cs typeface="Segoe UI Light" pitchFamily="34" charset="0"/>
              </a:rPr>
              <a:t> </a:t>
            </a:r>
            <a:endParaRPr lang="en-US" dirty="0">
              <a:latin typeface="Segoe UI Light" pitchFamily="34" charset="0"/>
              <a:cs typeface="Segoe UI Ligh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2006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 smtClean="0"/>
              <a:t>Link to provisional </a:t>
            </a:r>
            <a:r>
              <a:rPr lang="en-GB" dirty="0" err="1" smtClean="0"/>
              <a:t>github</a:t>
            </a:r>
            <a:r>
              <a:rPr lang="en-GB" dirty="0" smtClean="0"/>
              <a:t>: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>
                <a:hlinkClick r:id="rId2"/>
              </a:rPr>
              <a:t>https://</a:t>
            </a:r>
            <a:r>
              <a:rPr lang="en-GB" dirty="0" smtClean="0">
                <a:hlinkClick r:id="rId2"/>
              </a:rPr>
              <a:t>github.com/rdmanzanedo/Open-Data-MeadoWatch</a:t>
            </a:r>
            <a:endParaRPr lang="en-GB" dirty="0" smtClean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 smtClean="0"/>
              <a:t>Link to very first text draft: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>
                <a:hlinkClick r:id="rId3"/>
              </a:rPr>
              <a:t>https://</a:t>
            </a:r>
            <a:r>
              <a:rPr lang="en-GB" dirty="0" smtClean="0">
                <a:hlinkClick r:id="rId3"/>
              </a:rPr>
              <a:t>docs.google.com/document/d/101CBT2GUFirWMFm_pHwYSdolv_xV4OsDa3H95RNpcmU/edit</a:t>
            </a:r>
            <a:endParaRPr lang="en-GB" dirty="0" smtClean="0"/>
          </a:p>
          <a:p>
            <a:pPr marL="0" indent="0">
              <a:buNone/>
            </a:pPr>
            <a:endParaRPr lang="en-GB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8455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9661B1A-8058-452F-9A2B-C3696D590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 descr="A picture containing outdoor, sky, grass, nature&#10;&#10;Description automatically generated">
            <a:extLst>
              <a:ext uri="{FF2B5EF4-FFF2-40B4-BE49-F238E27FC236}">
                <a16:creationId xmlns="" xmlns:a16="http://schemas.microsoft.com/office/drawing/2014/main" id="{2E80454C-C42E-4476-B700-A811B8C76B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8057" y="0"/>
            <a:ext cx="12278307" cy="6858000"/>
          </a:xfrm>
        </p:spPr>
      </p:pic>
    </p:spTree>
    <p:extLst>
      <p:ext uri="{BB962C8B-B14F-4D97-AF65-F5344CB8AC3E}">
        <p14:creationId xmlns:p14="http://schemas.microsoft.com/office/powerpoint/2010/main" val="41283533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71DD3589-59A8-49E2-BEE9-182BC7D5B1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CH" dirty="0">
                <a:latin typeface="Segoe UI Light" panose="020B0502040204020203" pitchFamily="34" charset="0"/>
                <a:cs typeface="Segoe UI Light" panose="020B0502040204020203" pitchFamily="34" charset="0"/>
              </a:rPr>
              <a:t>JOURNAL OPTIONS</a:t>
            </a:r>
          </a:p>
          <a:p>
            <a:endParaRPr lang="de-CH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de-CH" dirty="0">
                <a:latin typeface="Segoe UI Light" panose="020B0502040204020203" pitchFamily="34" charset="0"/>
                <a:cs typeface="Segoe UI Light" panose="020B0502040204020203" pitchFamily="34" charset="0"/>
              </a:rPr>
              <a:t>Scientific Data</a:t>
            </a:r>
          </a:p>
          <a:p>
            <a:r>
              <a:rPr lang="de-CH" dirty="0">
                <a:latin typeface="Segoe UI Light" panose="020B0502040204020203" pitchFamily="34" charset="0"/>
                <a:cs typeface="Segoe UI Light" panose="020B0502040204020203" pitchFamily="34" charset="0"/>
              </a:rPr>
              <a:t>Ecology (data papers)</a:t>
            </a:r>
          </a:p>
          <a:p>
            <a:r>
              <a:rPr lang="de-CH" dirty="0">
                <a:latin typeface="Segoe UI Light" panose="020B0502040204020203" pitchFamily="34" charset="0"/>
                <a:cs typeface="Segoe UI Light" panose="020B0502040204020203" pitchFamily="34" charset="0"/>
              </a:rPr>
              <a:t>Others with experience?</a:t>
            </a:r>
          </a:p>
          <a:p>
            <a:endParaRPr lang="de-CH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="" xmlns:a16="http://schemas.microsoft.com/office/drawing/2014/main" id="{750AFDC1-FD2E-47D2-8C23-258F47F3E822}"/>
              </a:ext>
            </a:extLst>
          </p:cNvPr>
          <p:cNvSpPr txBox="1">
            <a:spLocks/>
          </p:cNvSpPr>
          <p:nvPr/>
        </p:nvSpPr>
        <p:spPr>
          <a:xfrm>
            <a:off x="838200" y="36140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CH">
                <a:latin typeface="Segoe UI Light" panose="020B0502040204020203" pitchFamily="34" charset="0"/>
                <a:cs typeface="Segoe UI Light" panose="020B0502040204020203" pitchFamily="34" charset="0"/>
              </a:rPr>
              <a:t>Brainstorming starting session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4704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9F65A6C-B518-427E-A50A-3F9FEEB110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>
                <a:latin typeface="Segoe UI Light" panose="020B0502040204020203" pitchFamily="34" charset="0"/>
                <a:cs typeface="Segoe UI Light" panose="020B0502040204020203" pitchFamily="34" charset="0"/>
              </a:rPr>
              <a:t>Scientific data	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B93CA779-DC20-4771-B8E6-07E1F45A7E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CH" dirty="0">
                <a:latin typeface="Segoe UI Light" panose="020B0502040204020203" pitchFamily="34" charset="0"/>
                <a:cs typeface="Segoe UI Light" panose="020B0502040204020203" pitchFamily="34" charset="0"/>
              </a:rPr>
              <a:t>STRUCTURE:</a:t>
            </a:r>
          </a:p>
          <a:p>
            <a:pPr lvl="1"/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Small abstract </a:t>
            </a:r>
          </a:p>
          <a:p>
            <a:pPr lvl="1"/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1"/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Background of the project and overview of the context and broader goals of the data collection.</a:t>
            </a:r>
          </a:p>
          <a:p>
            <a:pPr lvl="1"/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1"/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Methods. (Bigger part). Details, design, and figures. (and applications and caveats).</a:t>
            </a:r>
          </a:p>
          <a:p>
            <a:pPr lvl="1"/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1"/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Data records: essentially metadata</a:t>
            </a:r>
          </a:p>
          <a:p>
            <a:pPr lvl="1"/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1"/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Technical validation.</a:t>
            </a:r>
          </a:p>
          <a:p>
            <a:pPr lvl="1"/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1"/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887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3B94153-97BE-408B-B14A-55D24FDFE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>
                <a:latin typeface="Segoe UI Light" panose="020B0502040204020203" pitchFamily="34" charset="0"/>
                <a:cs typeface="Segoe UI Light" panose="020B0502040204020203" pitchFamily="34" charset="0"/>
              </a:rPr>
              <a:t>QUESTIONS TO DISCUSS TODAY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07236206-9BFF-45B4-8357-A569CCE785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>
                <a:latin typeface="Segoe UI Light" panose="020B0502040204020203" pitchFamily="34" charset="0"/>
                <a:cs typeface="Segoe UI Light" panose="020B0502040204020203" pitchFamily="34" charset="0"/>
              </a:rPr>
              <a:t>What data to include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Figures and analyses that may be of interest</a:t>
            </a:r>
          </a:p>
          <a:p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Data usage and other limitations we may put on the data</a:t>
            </a:r>
            <a:endParaRPr lang="de-CH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8035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D8576F9-0557-48F7-86E4-5A57C2C0C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>
                <a:latin typeface="Segoe UI Light" panose="020B0502040204020203" pitchFamily="34" charset="0"/>
                <a:cs typeface="Segoe UI Light" panose="020B0502040204020203" pitchFamily="34" charset="0"/>
              </a:rPr>
              <a:t>Which data to include?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0F290101-B192-4436-B073-3197D8EB04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>
                <a:latin typeface="Segoe UI Light" panose="020B0502040204020203" pitchFamily="34" charset="0"/>
                <a:cs typeface="Segoe UI Light" panose="020B0502040204020203" pitchFamily="34" charset="0"/>
              </a:rPr>
              <a:t>Plot location and plot info</a:t>
            </a:r>
          </a:p>
          <a:p>
            <a:r>
              <a:rPr lang="de-CH" dirty="0">
                <a:latin typeface="Segoe UI Light" panose="020B0502040204020203" pitchFamily="34" charset="0"/>
                <a:cs typeface="Segoe UI Light" panose="020B0502040204020203" pitchFamily="34" charset="0"/>
              </a:rPr>
              <a:t>Raw phenological data (reports)</a:t>
            </a:r>
          </a:p>
          <a:p>
            <a:endParaRPr lang="de-CH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de-CH" dirty="0">
                <a:latin typeface="Segoe UI Light" panose="020B0502040204020203" pitchFamily="34" charset="0"/>
                <a:cs typeface="Segoe UI Light" panose="020B0502040204020203" pitchFamily="34" charset="0"/>
              </a:rPr>
              <a:t>Meteorological data?</a:t>
            </a:r>
          </a:p>
          <a:p>
            <a:r>
              <a:rPr lang="de-CH" dirty="0">
                <a:latin typeface="Segoe UI Light" panose="020B0502040204020203" pitchFamily="34" charset="0"/>
                <a:cs typeface="Segoe UI Light" panose="020B0502040204020203" pitchFamily="34" charset="0"/>
              </a:rPr>
              <a:t>Snow cover data?</a:t>
            </a:r>
          </a:p>
          <a:p>
            <a:r>
              <a:rPr lang="de-CH" dirty="0">
                <a:latin typeface="Segoe UI Light" panose="020B0502040204020203" pitchFamily="34" charset="0"/>
                <a:cs typeface="Segoe UI Light" panose="020B0502040204020203" pitchFamily="34" charset="0"/>
              </a:rPr>
              <a:t>Phenological curves (calculated from phenological data)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4344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5816D9A-EBC7-4CDB-A008-9777A8FB5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>
                <a:latin typeface="Segoe UI Light" panose="020B0502040204020203" pitchFamily="34" charset="0"/>
                <a:cs typeface="Segoe UI Light" panose="020B0502040204020203" pitchFamily="34" charset="0"/>
              </a:rPr>
              <a:t>Figures and analyses?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9DFCB8A4-722E-4D34-9472-617308E488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>
                <a:latin typeface="Segoe UI Light" panose="020B0502040204020203" pitchFamily="34" charset="0"/>
                <a:cs typeface="Segoe UI Light" panose="020B0502040204020203" pitchFamily="34" charset="0"/>
              </a:rPr>
              <a:t>The main idea of these papers’ analyses is NOT to test ecological ideas or new analyses but to help others understand and use the data: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="" xmlns:a16="http://schemas.microsoft.com/office/drawing/2014/main" id="{A36B9FE5-4A09-464C-99B8-1AB806F36A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035" y="3682250"/>
            <a:ext cx="10905930" cy="1660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8807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5B7A2A7-C998-4BCD-A6D3-69B68A410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>
                <a:latin typeface="Segoe UI Light" panose="020B0502040204020203" pitchFamily="34" charset="0"/>
                <a:cs typeface="Segoe UI Light" panose="020B0502040204020203" pitchFamily="34" charset="0"/>
              </a:rPr>
              <a:t>Discussion: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DF5A53BD-34E3-426C-8857-7004FF796A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>
                <a:latin typeface="Segoe UI Light" panose="020B0502040204020203" pitchFamily="34" charset="0"/>
                <a:cs typeface="Segoe UI Light" panose="020B0502040204020203" pitchFamily="34" charset="0"/>
              </a:rPr>
              <a:t>Which information would you like to know from these dataset if you would never have seen it?</a:t>
            </a:r>
          </a:p>
          <a:p>
            <a:pPr lvl="1"/>
            <a:r>
              <a:rPr lang="de-CH" dirty="0">
                <a:latin typeface="Segoe UI Light" panose="020B0502040204020203" pitchFamily="34" charset="0"/>
                <a:cs typeface="Segoe UI Light" panose="020B0502040204020203" pitchFamily="34" charset="0"/>
              </a:rPr>
              <a:t>Eg. Plot locations on a map.</a:t>
            </a:r>
          </a:p>
          <a:p>
            <a:pPr lvl="1"/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87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31DA32B-24A0-42D8-9179-81B120B3F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What did we have so far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B534879B-22C1-47BC-863A-251F9A42A1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>
                <a:latin typeface="Segoe UI Light" panose="020B0502040204020203" pitchFamily="34" charset="0"/>
                <a:cs typeface="Segoe UI Light" panose="020B0502040204020203" pitchFamily="34" charset="0"/>
              </a:rPr>
              <a:t>Location and Extension</a:t>
            </a:r>
          </a:p>
          <a:p>
            <a:r>
              <a:rPr lang="de-CH" dirty="0">
                <a:latin typeface="Segoe UI Light" panose="020B0502040204020203" pitchFamily="34" charset="0"/>
                <a:cs typeface="Segoe UI Light" panose="020B0502040204020203" pitchFamily="34" charset="0"/>
              </a:rPr>
              <a:t>Temporal replication (per year)</a:t>
            </a:r>
          </a:p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Temporal replication (per month)</a:t>
            </a:r>
          </a:p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Target species composition and replication</a:t>
            </a:r>
          </a:p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Temporal resolution of the samples</a:t>
            </a:r>
          </a:p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Comparison of scientists-vs-citizens assessments</a:t>
            </a:r>
          </a:p>
          <a:p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9500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712</TotalTime>
  <Words>682</Words>
  <Application>Microsoft Office PowerPoint</Application>
  <PresentationFormat>Personalizado</PresentationFormat>
  <Paragraphs>92</Paragraphs>
  <Slides>26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26</vt:i4>
      </vt:variant>
    </vt:vector>
  </HeadingPairs>
  <TitlesOfParts>
    <vt:vector size="27" baseType="lpstr">
      <vt:lpstr>Office Theme</vt:lpstr>
      <vt:lpstr>Open MeadoWatch</vt:lpstr>
      <vt:lpstr>Brainstorming starting session</vt:lpstr>
      <vt:lpstr>Presentación de PowerPoint</vt:lpstr>
      <vt:lpstr>Scientific data </vt:lpstr>
      <vt:lpstr>QUESTIONS TO DISCUSS TODAY</vt:lpstr>
      <vt:lpstr>Which data to include?</vt:lpstr>
      <vt:lpstr>Figures and analyses?</vt:lpstr>
      <vt:lpstr>Discussion:</vt:lpstr>
      <vt:lpstr>What did we have so far</vt:lpstr>
      <vt:lpstr>Location, temporal replication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Data availability, usage, and privacy</vt:lpstr>
      <vt:lpstr>STRUCTURE: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MW Open Data</dc:title>
  <dc:creator>Rubén D.M.</dc:creator>
  <cp:lastModifiedBy>Home</cp:lastModifiedBy>
  <cp:revision>28</cp:revision>
  <dcterms:created xsi:type="dcterms:W3CDTF">2021-05-03T11:29:16Z</dcterms:created>
  <dcterms:modified xsi:type="dcterms:W3CDTF">2021-05-04T18:39:10Z</dcterms:modified>
</cp:coreProperties>
</file>